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15" r:id="rId31"/>
    <p:sldId id="316" r:id="rId32"/>
    <p:sldId id="317" r:id="rId33"/>
    <p:sldId id="318" r:id="rId34"/>
    <p:sldId id="320" r:id="rId35"/>
    <p:sldId id="321" r:id="rId36"/>
    <p:sldId id="322" r:id="rId37"/>
    <p:sldId id="323" r:id="rId38"/>
    <p:sldId id="324" r:id="rId39"/>
    <p:sldId id="325" r:id="rId40"/>
    <p:sldId id="327" r:id="rId41"/>
    <p:sldId id="328" r:id="rId42"/>
    <p:sldId id="329" r:id="rId43"/>
    <p:sldId id="330" r:id="rId44"/>
    <p:sldId id="331" r:id="rId45"/>
    <p:sldId id="333" r:id="rId46"/>
    <p:sldId id="334" r:id="rId47"/>
    <p:sldId id="335" r:id="rId48"/>
    <p:sldId id="336" r:id="rId49"/>
    <p:sldId id="337" r:id="rId50"/>
    <p:sldId id="339" r:id="rId51"/>
    <p:sldId id="340" r:id="rId52"/>
    <p:sldId id="341" r:id="rId53"/>
    <p:sldId id="342" r:id="rId54"/>
    <p:sldId id="343" r:id="rId55"/>
    <p:sldId id="345" r:id="rId56"/>
    <p:sldId id="346" r:id="rId57"/>
    <p:sldId id="347" r:id="rId58"/>
    <p:sldId id="348" r:id="rId59"/>
    <p:sldId id="349" r:id="rId60"/>
    <p:sldId id="350" r:id="rId61"/>
    <p:sldId id="35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1" d="100"/>
          <a:sy n="61" d="100"/>
        </p:scale>
        <p:origin x="860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withinsight1/the-front-end-spectrum-c0f30998c9f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hiring/development/front-end-develop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lb.host.cs.st-andrews.ac.uk/webdatabases/howwebapp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best-javascript-frameworks-for-front-en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pwork.com/resources/beginners-guide-back-end-developmen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936197/what-is-the-difference-between-application-server-and-web-serv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internet_technologies/web_servers.ht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how-to-pick-the-right-web-technology-stack-for-your-product-f6d94440af2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.NET_Framework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ck4app.com/backend-as-a-service-baa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/>
              <a:t>FrontEnds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 core functionality of front-end development</a:t>
            </a:r>
          </a:p>
          <a:p>
            <a:r>
              <a:rPr lang="en-US" dirty="0"/>
              <a:t>lays out the page and give it both its unique visual flair and a clear, user-friendly view to allow readers</a:t>
            </a:r>
          </a:p>
          <a:p>
            <a:endParaRPr lang="en-US" dirty="0"/>
          </a:p>
          <a:p>
            <a:r>
              <a:rPr lang="en-US" dirty="0"/>
              <a:t>An important aspect of styling is checking across several browsers and to write concise, terse code that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specific yet generic at the same time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displays well in as many renderers as possible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CSS determines how all the HTML elements must appear on the frontend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HTML gives all of the raw tools necessary to structure webpage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CSS allows to style everything so it will appear to the user exactly the way you would like it to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236861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JavaScript</a:t>
            </a:r>
          </a:p>
          <a:p>
            <a:r>
              <a:rPr lang="en-US" dirty="0"/>
              <a:t>User Interaction on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Supported by all modern browsers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employed by pretty much every website in order to gain increased functionality and 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mainly for website content adjustment and to make the website itself act certain ways depending on the user’s actions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for creating call-to-action buttons, confirmation boxes and adding new details to current information</a:t>
            </a:r>
          </a:p>
          <a:p>
            <a:endParaRPr lang="en-US" dirty="0"/>
          </a:p>
          <a:p>
            <a:r>
              <a:rPr lang="en-US" dirty="0"/>
              <a:t>Dynamic Behavior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drastically improves a browser’s default actions and controls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in placing asynchronous requests to server side and render the response received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User Interaction and interaction with backend</a:t>
            </a:r>
          </a:p>
        </p:txBody>
      </p:sp>
    </p:spTree>
    <p:extLst>
      <p:ext uri="{BB962C8B-B14F-4D97-AF65-F5344CB8AC3E}">
        <p14:creationId xmlns:p14="http://schemas.microsoft.com/office/powerpoint/2010/main" val="395871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en-US"/>
              <a:t>Tools Spectrum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8229600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3400" y="6462713"/>
            <a:ext cx="200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Source : Medium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36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FrontEnd</a:t>
            </a:r>
            <a:r>
              <a:rPr lang="en-US" dirty="0"/>
              <a:t> - Development</a:t>
            </a:r>
          </a:p>
        </p:txBody>
      </p:sp>
    </p:spTree>
    <p:extLst>
      <p:ext uri="{BB962C8B-B14F-4D97-AF65-F5344CB8AC3E}">
        <p14:creationId xmlns:p14="http://schemas.microsoft.com/office/powerpoint/2010/main" val="375731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Development scenario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/>
              <a:t>A front-end developer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architects and develops websites and applications using web technologies (i.e., HTML, CSS, DOM, and JavaScript)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which run on the web platform or act as compilation input for non-web platform environments (i.e., </a:t>
            </a:r>
            <a:r>
              <a:rPr lang="en-IN" dirty="0" err="1"/>
              <a:t>NativeScript</a:t>
            </a:r>
            <a:r>
              <a:rPr lang="en-IN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39" y="3048000"/>
            <a:ext cx="8102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32460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 : </a:t>
            </a:r>
            <a:r>
              <a:rPr lang="en-US" sz="1200" dirty="0" err="1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381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 of a front end developer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front-end developer crafts HTML, CSS, and JS that typically runs on the web platform (e.g. a web browser) delivered from one of the following operating systems (aka OSs):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Android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Chromium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Ubuntu (or some flavor of Linux)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Windows</a:t>
            </a:r>
          </a:p>
          <a:p>
            <a:endParaRPr lang="en-US" dirty="0"/>
          </a:p>
          <a:p>
            <a:r>
              <a:rPr lang="en-US" dirty="0"/>
              <a:t>These operating systems typically run on one or more of the devices: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Desktop computer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Laptop / netbook computer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Mobile phone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Tablet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Watch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Things (i.e., anything you can imagine, car, refrigerator, lights, thermostat, etc.)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438400"/>
            <a:ext cx="4021994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/>
              <a:t>Front-end technologies can run on the aforementioned operating systems and devices using the following run time web platform scenarios:</a:t>
            </a:r>
          </a:p>
          <a:p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web browser (examples: Chrome, IE, Safari, Firefox).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headless browser (examples: </a:t>
            </a:r>
            <a:r>
              <a:rPr lang="en-IN" dirty="0" err="1"/>
              <a:t>phantomJS</a:t>
            </a:r>
            <a:r>
              <a:rPr lang="en-IN" dirty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</a:t>
            </a:r>
            <a:r>
              <a:rPr lang="en-IN" dirty="0" err="1"/>
              <a:t>WebView</a:t>
            </a:r>
            <a:r>
              <a:rPr lang="en-IN" dirty="0"/>
              <a:t>/browser tab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native application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60" y="3102479"/>
            <a:ext cx="5672179" cy="30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Is software used to retrieve, present, and traverse information on the WWW</a:t>
            </a:r>
          </a:p>
          <a:p>
            <a:r>
              <a:rPr lang="en-US" dirty="0"/>
              <a:t>Typically run on a desktop or laptop computer, tablet, or phone,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as of late a browser can be found on just about anything (i.e., on a fridge, in cars, etc.).</a:t>
            </a:r>
          </a:p>
          <a:p>
            <a:endParaRPr lang="en-US" dirty="0"/>
          </a:p>
          <a:p>
            <a:r>
              <a:rPr lang="en-US" dirty="0"/>
              <a:t>The most common web browsers are (shown in order of most used first):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Chrome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Internet Explorer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Firefox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Safari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505200"/>
            <a:ext cx="4464672" cy="1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9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Are a web browser without a graphical user interface t</a:t>
            </a:r>
          </a:p>
          <a:p>
            <a:r>
              <a:rPr lang="en-US" dirty="0"/>
              <a:t>that can be controlled from a command line interface programmatically </a:t>
            </a:r>
          </a:p>
          <a:p>
            <a:r>
              <a:rPr lang="en-US" dirty="0"/>
              <a:t>Used for the purpose of web page automation </a:t>
            </a:r>
          </a:p>
          <a:p>
            <a:pPr lvl="1"/>
            <a:r>
              <a:rPr lang="en-US" dirty="0"/>
              <a:t>e.g., functional testing, scraping, unit testing, etc.</a:t>
            </a:r>
          </a:p>
          <a:p>
            <a:endParaRPr lang="en-US" dirty="0"/>
          </a:p>
          <a:p>
            <a:r>
              <a:rPr lang="en-US" dirty="0"/>
              <a:t>Think of headless browsers as a browser that can be run from the command line that can retrieve and traverse web pages</a:t>
            </a:r>
          </a:p>
          <a:p>
            <a:endParaRPr lang="en-US" dirty="0"/>
          </a:p>
          <a:p>
            <a:r>
              <a:rPr lang="en-US" dirty="0"/>
              <a:t>The most common headless browsers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PhantomJS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slimerjs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trifleJS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Headless Browsers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095" y="4819819"/>
            <a:ext cx="5961905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8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Are used by a native OS, in a native application, to run web pages</a:t>
            </a:r>
          </a:p>
          <a:p>
            <a:r>
              <a:rPr lang="en-US" dirty="0"/>
              <a:t>Think of a </a:t>
            </a:r>
            <a:r>
              <a:rPr lang="en-US" dirty="0" err="1"/>
              <a:t>webview</a:t>
            </a:r>
            <a:r>
              <a:rPr lang="en-US" dirty="0"/>
              <a:t> like an iframe or a single tab from a web browser that is embedded in a native application running on a device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e.g., </a:t>
            </a:r>
            <a:r>
              <a:rPr lang="en-US" dirty="0" err="1"/>
              <a:t>webviews</a:t>
            </a:r>
            <a:r>
              <a:rPr lang="en-US" dirty="0"/>
              <a:t> iOS, android, windows </a:t>
            </a:r>
          </a:p>
          <a:p>
            <a:endParaRPr lang="en-US" dirty="0"/>
          </a:p>
          <a:p>
            <a:r>
              <a:rPr lang="en-US" dirty="0"/>
              <a:t>The most common solutions for </a:t>
            </a:r>
            <a:r>
              <a:rPr lang="en-US" dirty="0" err="1"/>
              <a:t>webview</a:t>
            </a:r>
            <a:r>
              <a:rPr lang="en-US" dirty="0"/>
              <a:t> development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Cordova (typically for native phone/tablet apps)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NW.js (typically used for desktop apps)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Electron (typically used for desktop apps)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Webviews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70" y="3709047"/>
            <a:ext cx="41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WebApps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924933"/>
            <a:ext cx="5486400" cy="58197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7800" y="6324600"/>
            <a:ext cx="194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/>
              <a:t>Web browser development can be used by front-end developers to craft code for environments that are not fueled by a browser engine</a:t>
            </a:r>
          </a:p>
          <a:p>
            <a:r>
              <a:rPr lang="en-US" dirty="0"/>
              <a:t>Development environments are being dreamed up that use web technologies (e.g., CSS and JavaScript), without web engines, to create native applications</a:t>
            </a:r>
          </a:p>
          <a:p>
            <a:endParaRPr lang="en-US" dirty="0"/>
          </a:p>
          <a:p>
            <a:r>
              <a:rPr lang="en-US" dirty="0"/>
              <a:t>Some examples of these environments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NativeScript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Native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Native from Web Tech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3048000"/>
            <a:ext cx="3486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8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/>
              <a:t>FrondEnd</a:t>
            </a:r>
            <a:r>
              <a:rPr lang="en-US" dirty="0"/>
              <a:t> - Frameworks </a:t>
            </a:r>
          </a:p>
        </p:txBody>
      </p:sp>
    </p:spTree>
    <p:extLst>
      <p:ext uri="{BB962C8B-B14F-4D97-AF65-F5344CB8AC3E}">
        <p14:creationId xmlns:p14="http://schemas.microsoft.com/office/powerpoint/2010/main" val="19573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frameworks?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For frontend developers, it’s increasingly challenging to make up their minds about which JavaScript application framework to choose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especially when need to build a single-page application</a:t>
            </a:r>
          </a:p>
          <a:p>
            <a:endParaRPr lang="en-US" dirty="0"/>
          </a:p>
          <a:p>
            <a:r>
              <a:rPr lang="en-US" dirty="0"/>
              <a:t>Requirements</a:t>
            </a:r>
          </a:p>
          <a:p>
            <a:r>
              <a:rPr lang="en-US" dirty="0"/>
              <a:t>First, modern frontend JavaScript frameworks must respect the Web Components specification.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have support for custom HTML elements building</a:t>
            </a:r>
          </a:p>
          <a:p>
            <a:r>
              <a:rPr lang="en-US" dirty="0"/>
              <a:t>Second, a solid JavaScript framework should have its own ecosystem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Ready solutions aim at solving various problems of client-side development such as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managing app state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communicating with the backend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48200"/>
            <a:ext cx="4481513" cy="19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Stormed the JS world several years ago to become its definite leader</a:t>
            </a:r>
          </a:p>
          <a:p>
            <a:r>
              <a:rPr lang="en-US" dirty="0"/>
              <a:t>Encourages to use a reactive approach and a functional programming paradigm</a:t>
            </a:r>
          </a:p>
          <a:p>
            <a:r>
              <a:rPr lang="en-US" dirty="0"/>
              <a:t>Introduced many of its own concepts to define its unique approach to frontend web development</a:t>
            </a:r>
          </a:p>
          <a:p>
            <a:r>
              <a:rPr lang="en-US" dirty="0"/>
              <a:t>Need to master a component-based architecture, JSX, and unidirectional data flow</a:t>
            </a:r>
          </a:p>
          <a:p>
            <a:endParaRPr lang="en-US" dirty="0"/>
          </a:p>
          <a:p>
            <a:r>
              <a:rPr lang="en-US" dirty="0"/>
              <a:t>Ecosystem: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React library itself plus React-DOM for DOM manipulation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React-router for implementing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JSX, a special markup language that mixes HTML into JavaScript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Create App, a command line interface that allows you to rapidly set up a React project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Axios</a:t>
            </a:r>
            <a:r>
              <a:rPr lang="en-US" dirty="0"/>
              <a:t> and Redux-based libraries, JS libraries that let you organize communication with the backend.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Developer Tools for Chrome and Firefox browsers.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Native for development of native mobile applications for iOS and Android.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14" y="3048000"/>
            <a:ext cx="11906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3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2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Marks a turning point in the history of the Angular framework</a:t>
            </a:r>
          </a:p>
          <a:p>
            <a:r>
              <a:rPr lang="en-US" dirty="0"/>
              <a:t>Has substantially changed its architecture to come to terms with React</a:t>
            </a:r>
          </a:p>
          <a:p>
            <a:r>
              <a:rPr lang="en-US" dirty="0"/>
              <a:t>Is from a Model-View-Whatever architecture to a component-based architecture</a:t>
            </a:r>
          </a:p>
          <a:p>
            <a:endParaRPr lang="en-US" dirty="0"/>
          </a:p>
          <a:p>
            <a:r>
              <a:rPr lang="en-US" dirty="0"/>
              <a:t>Ecosystem: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series of modules that can be selectively installed for Angular projects: @angular/common, @angular/compiler, @angular/core, @angular/forms, @angular/http, @angular/platform-browser, @angular/platform-browser-dynamic, @angular/router, and @angular/upgrade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TypeScript</a:t>
            </a:r>
            <a:r>
              <a:rPr lang="en-US" dirty="0"/>
              <a:t> and </a:t>
            </a:r>
            <a:r>
              <a:rPr lang="en-US" dirty="0" err="1"/>
              <a:t>CoffeeScript</a:t>
            </a:r>
            <a:r>
              <a:rPr lang="en-US" dirty="0"/>
              <a:t>, supersets of JavaScript that can be used with Angular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Angular command line interface for quick project setup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Zone.js, a JS library used to implement zones, otherwise called execution context, in Angular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RxJS</a:t>
            </a:r>
            <a:r>
              <a:rPr lang="en-US" dirty="0"/>
              <a:t> and the Observable pattern for asynchronous communication with server-side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Angular Augury, a special Chrome extension used for debugging Angular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Angular Universal, a project aimed at creating server-side apps with Angular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NativeScript</a:t>
            </a:r>
            <a:r>
              <a:rPr lang="en-US" dirty="0"/>
              <a:t>, a mobile framework for developing native mobile applications for iOS and Android platforms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5" y="1538288"/>
            <a:ext cx="14668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3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Vue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first sight, it may look like the </a:t>
            </a:r>
            <a:r>
              <a:rPr lang="en-US" dirty="0" err="1"/>
              <a:t>Vue</a:t>
            </a:r>
            <a:r>
              <a:rPr lang="en-US" dirty="0"/>
              <a:t> library is just a mix of Angular and React</a:t>
            </a:r>
          </a:p>
          <a:p>
            <a:r>
              <a:rPr lang="en-US" dirty="0"/>
              <a:t>Borrowed concepts from Angular and React</a:t>
            </a:r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</a:t>
            </a:r>
            <a:r>
              <a:rPr lang="en-US" dirty="0"/>
              <a:t> wants you to store component logic and layouts along with stylesheets in one file. That’s how React works without stylesheets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let </a:t>
            </a:r>
            <a:r>
              <a:rPr lang="en-US" dirty="0" err="1"/>
              <a:t>Vue</a:t>
            </a:r>
            <a:r>
              <a:rPr lang="en-US" dirty="0"/>
              <a:t> components talk to each other, </a:t>
            </a:r>
            <a:r>
              <a:rPr lang="en-US" dirty="0" err="1"/>
              <a:t>Vue</a:t>
            </a:r>
            <a:r>
              <a:rPr lang="en-US" dirty="0"/>
              <a:t> uses the props and state objects - existed in React before </a:t>
            </a:r>
            <a:r>
              <a:rPr lang="en-US" dirty="0" err="1"/>
              <a:t>Vue</a:t>
            </a:r>
            <a:r>
              <a:rPr lang="en-US" dirty="0"/>
              <a:t> adopted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Similarly to Angular, </a:t>
            </a:r>
            <a:r>
              <a:rPr lang="en-US" dirty="0" err="1"/>
              <a:t>Vue</a:t>
            </a:r>
            <a:r>
              <a:rPr lang="en-US" dirty="0"/>
              <a:t> wants you to mix HTML layouts with JavaScript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VueJS</a:t>
            </a:r>
            <a:r>
              <a:rPr lang="en-US" dirty="0"/>
              <a:t> ecosystem consists of: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</a:t>
            </a:r>
            <a:r>
              <a:rPr lang="en-US" dirty="0"/>
              <a:t> as a view library.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</a:t>
            </a:r>
            <a:r>
              <a:rPr lang="en-US" dirty="0"/>
              <a:t>-loader for components.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Vuex</a:t>
            </a:r>
            <a:r>
              <a:rPr lang="en-US" dirty="0"/>
              <a:t>, a dedicated library for managing application state with </a:t>
            </a:r>
            <a:r>
              <a:rPr lang="en-US" dirty="0" err="1"/>
              <a:t>Vue</a:t>
            </a:r>
            <a:r>
              <a:rPr lang="en-US" dirty="0"/>
              <a:t>; </a:t>
            </a:r>
            <a:r>
              <a:rPr lang="en-US" dirty="0" err="1"/>
              <a:t>Vuex</a:t>
            </a:r>
            <a:r>
              <a:rPr lang="en-US" dirty="0"/>
              <a:t> is close in concept to Flux.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Vue.js </a:t>
            </a:r>
            <a:r>
              <a:rPr lang="en-US" dirty="0" err="1"/>
              <a:t>devtools</a:t>
            </a:r>
            <a:r>
              <a:rPr lang="en-US" dirty="0"/>
              <a:t> for Chrome and Firefox.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Axios</a:t>
            </a:r>
            <a:r>
              <a:rPr lang="en-US" dirty="0"/>
              <a:t> and </a:t>
            </a:r>
            <a:r>
              <a:rPr lang="en-US" dirty="0" err="1"/>
              <a:t>vue</a:t>
            </a:r>
            <a:r>
              <a:rPr lang="en-US" dirty="0"/>
              <a:t>-resource for communication between </a:t>
            </a:r>
            <a:r>
              <a:rPr lang="en-US" dirty="0" err="1"/>
              <a:t>Vue</a:t>
            </a:r>
            <a:r>
              <a:rPr lang="en-US" dirty="0"/>
              <a:t> and the backend.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Nuxt.js, a project tailored to creating server-side applications with </a:t>
            </a:r>
            <a:r>
              <a:rPr lang="en-US" dirty="0" err="1"/>
              <a:t>Vue</a:t>
            </a:r>
            <a:r>
              <a:rPr lang="en-US" dirty="0"/>
              <a:t>; Nuxt.js is basically a competitor to Angular Universal.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Weex</a:t>
            </a:r>
            <a:r>
              <a:rPr lang="en-US" dirty="0"/>
              <a:t>, a JS library that supports </a:t>
            </a:r>
            <a:r>
              <a:rPr lang="en-US" dirty="0" err="1"/>
              <a:t>Vue</a:t>
            </a:r>
            <a:r>
              <a:rPr lang="en-US" dirty="0"/>
              <a:t> syntax and is used for mobile development.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110" y="3276600"/>
            <a:ext cx="25336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22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Like Backbone and AngularJS, is an “ancient” JavaScript framework</a:t>
            </a:r>
          </a:p>
          <a:p>
            <a:r>
              <a:rPr lang="en-US" dirty="0"/>
              <a:t>But the fact that Ember is comparatively old doesn’t mean that it’s out of date</a:t>
            </a:r>
          </a:p>
          <a:p>
            <a:r>
              <a:rPr lang="en-US" dirty="0"/>
              <a:t>Allows implement component-based applications just like Angular, React, and </a:t>
            </a:r>
            <a:r>
              <a:rPr lang="en-US" dirty="0" err="1"/>
              <a:t>Vue</a:t>
            </a:r>
            <a:r>
              <a:rPr lang="en-US" dirty="0"/>
              <a:t> do</a:t>
            </a:r>
          </a:p>
          <a:p>
            <a:r>
              <a:rPr lang="en-US" dirty="0"/>
              <a:t>One of the most difficult JavaScript frameworks for frontend web development</a:t>
            </a:r>
          </a:p>
          <a:p>
            <a:r>
              <a:rPr lang="en-US" dirty="0"/>
              <a:t>Realizes a typical MVC JavaScript framework, and Ember’s architecture comprises the following parts: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adapters, components, controllers, helpers, models, routes, services, templates, </a:t>
            </a:r>
            <a:r>
              <a:rPr lang="en-US" dirty="0" err="1"/>
              <a:t>utils</a:t>
            </a:r>
            <a:r>
              <a:rPr lang="en-US" dirty="0"/>
              <a:t>, and </a:t>
            </a:r>
            <a:r>
              <a:rPr lang="en-US" dirty="0" err="1"/>
              <a:t>addons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EmberJS</a:t>
            </a:r>
            <a:r>
              <a:rPr lang="en-US" dirty="0"/>
              <a:t> ecosystem includes: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actual Ember.js library and Ember Data, a data management library.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server for development environments, built into the framework.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Handlebars, a template engine designed specifically for Ember applications.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QUnit</a:t>
            </a:r>
            <a:r>
              <a:rPr lang="en-US" dirty="0"/>
              <a:t>, a testing JavaScript framework used with Ember.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CLI, a highly advanced command line interface tool for quick prototyping and managing Ember dependencies.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Inspector, a development tool for Chrome and Firefox.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Observer, public storage where various </a:t>
            </a:r>
            <a:r>
              <a:rPr lang="en-US" dirty="0" err="1"/>
              <a:t>addons</a:t>
            </a:r>
            <a:r>
              <a:rPr lang="en-US" dirty="0"/>
              <a:t> are stored. Ember </a:t>
            </a:r>
            <a:r>
              <a:rPr lang="en-US" dirty="0" err="1"/>
              <a:t>addons</a:t>
            </a:r>
            <a:r>
              <a:rPr lang="en-US" dirty="0"/>
              <a:t> are used for Ember apps to implement generic functionalities.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505200"/>
            <a:ext cx="29622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8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Backbone/Marionette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an MV* framework. Backbone partly implements an MVC architecture, as Backbone’s View part carries out the responsibilities of the Controller</a:t>
            </a:r>
          </a:p>
          <a:p>
            <a:r>
              <a:rPr lang="en-US" dirty="0"/>
              <a:t>Has only one strong dependency – the Underscore library that gives us many helper functions for convenient cross-browser work with JavaScript</a:t>
            </a:r>
          </a:p>
          <a:p>
            <a:r>
              <a:rPr lang="en-US" dirty="0"/>
              <a:t>Attempts to reduce complexity to avoid performance issues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BackboneJS</a:t>
            </a:r>
            <a:r>
              <a:rPr lang="en-US" dirty="0"/>
              <a:t> ecosystem contains: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Backbone library, which consists of events, models, collections, views, and router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Underscore.js, a JavaScript library with several dozen helper functions that you can use to write cross-browser JavaScript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Underscore’s </a:t>
            </a:r>
            <a:r>
              <a:rPr lang="en-US" dirty="0" err="1"/>
              <a:t>microtemplating</a:t>
            </a:r>
            <a:r>
              <a:rPr lang="en-US" dirty="0"/>
              <a:t> engine for Backbone templates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BackPlug</a:t>
            </a:r>
            <a:r>
              <a:rPr lang="en-US" dirty="0"/>
              <a:t>, an online repository with a lot of ready solutions (Backbone plugins) tailored for Backbone-based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Backbone generator, a CLI for creating Backbone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Marionette, Thorax, and Chaplin – JS libraries that allow you to develop a more advanced architecture for Backbone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667000"/>
            <a:ext cx="2838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9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41571"/>
            <a:ext cx="7372350" cy="4343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05800" y="623411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Source : </a:t>
            </a:r>
            <a:r>
              <a:rPr lang="en-US" sz="1200" dirty="0" err="1">
                <a:hlinkClick r:id="rId3"/>
              </a:rPr>
              <a:t>RubyGarage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09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353259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and back end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In software engineering,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Front end refer to the presentation layer (front end),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Backend refer to the data access layer (back end) of a piece of software, or the physical infrastructure or hardware</a:t>
            </a:r>
          </a:p>
          <a:p>
            <a:pPr lvl="1"/>
            <a:endParaRPr lang="en-US" dirty="0"/>
          </a:p>
          <a:p>
            <a:r>
              <a:rPr lang="en-US" dirty="0"/>
              <a:t>In the client–server model,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client is usually considered the front end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server is usually considered the back end, even when some presentation work is actually done on the server itself.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 rule of thumb is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client-side (or "front end") is any component manipulated by the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server-side (or "back end") code usually resides on the server, often far remote from user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the separation of concerns </a:t>
            </a:r>
          </a:p>
        </p:txBody>
      </p:sp>
    </p:spTree>
    <p:extLst>
      <p:ext uri="{BB962C8B-B14F-4D97-AF65-F5344CB8AC3E}">
        <p14:creationId xmlns:p14="http://schemas.microsoft.com/office/powerpoint/2010/main" val="1616214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0237"/>
            <a:ext cx="7772400" cy="389096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/>
          <a:lstStyle/>
          <a:p>
            <a:r>
              <a:rPr lang="en-US" dirty="0"/>
              <a:t>To understand server side, one need to know the front end and how the two interact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Interaction between front-end and back-end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4470" y="57912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: </a:t>
            </a:r>
            <a:r>
              <a:rPr lang="en-US" sz="1200" dirty="0" err="1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5550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The front end is what happens in the browser—everything the end users see and interact with</a:t>
            </a:r>
          </a:p>
          <a:p>
            <a:r>
              <a:rPr lang="en-US" dirty="0"/>
              <a:t>The back end, on the other hand, happens on the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on site, or in the cloud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databases</a:t>
            </a:r>
          </a:p>
          <a:p>
            <a:endParaRPr lang="en-US" dirty="0"/>
          </a:p>
          <a:p>
            <a:r>
              <a:rPr lang="en-US" dirty="0"/>
              <a:t>Machinery that works behind the scenes—everything the end user doesn’t see or directly interact with, but </a:t>
            </a:r>
            <a:r>
              <a:rPr lang="en-US" dirty="0">
                <a:solidFill>
                  <a:srgbClr val="FF0000"/>
                </a:solidFill>
              </a:rPr>
              <a:t>that powers what’s happening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Server-side manages all those requests that come from users’ clicks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Front-end scripts sends those requests over to the server side to be processed, returning the appropriate data to the front 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happens in a constant loop of requests and responses to the server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Interaction Explained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935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/>
              <a:t>Server (web / application server)</a:t>
            </a:r>
          </a:p>
          <a:p>
            <a:r>
              <a:rPr lang="en-IN" dirty="0"/>
              <a:t>Database 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API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183642"/>
            <a:ext cx="75692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69400" y="6019413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: </a:t>
            </a:r>
            <a:r>
              <a:rPr lang="en-US" sz="1200" dirty="0" err="1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374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The “traditional” back end was simple</a:t>
            </a:r>
          </a:p>
          <a:p>
            <a:pPr lvl="1"/>
            <a:r>
              <a:rPr lang="en-US" dirty="0"/>
              <a:t>Mix of the server, databases, APIs, and operating systems that power an app’s front end</a:t>
            </a:r>
          </a:p>
          <a:p>
            <a:endParaRPr lang="en-US" dirty="0"/>
          </a:p>
          <a:p>
            <a:r>
              <a:rPr lang="en-US" dirty="0"/>
              <a:t>The back end of applications can look very different from application to application based upon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frameworks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cloud-based servers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containerization with a service like Docker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Backend-as-a-Service (BaaS)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APIs to replace more complex processing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Components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195709"/>
            <a:ext cx="5524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7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Components</a:t>
            </a:r>
          </a:p>
        </p:txBody>
      </p:sp>
    </p:spTree>
    <p:extLst>
      <p:ext uri="{BB962C8B-B14F-4D97-AF65-F5344CB8AC3E}">
        <p14:creationId xmlns:p14="http://schemas.microsoft.com/office/powerpoint/2010/main" val="2525003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Server acts as the lifeblood of the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on-site or in the cloud</a:t>
            </a:r>
          </a:p>
          <a:p>
            <a:endParaRPr lang="en-US" dirty="0"/>
          </a:p>
          <a:p>
            <a:r>
              <a:rPr lang="en-US" dirty="0"/>
              <a:t>High-powered computers provide shared resources that need to run for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security and encryption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email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services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Servers: The machinery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53400" y="6157913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: Adapted from </a:t>
            </a:r>
            <a:r>
              <a:rPr lang="en-US" sz="1200" dirty="0" err="1"/>
              <a:t>Upwork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3005066"/>
            <a:ext cx="65913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06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Are the brains that make websites dynamic</a:t>
            </a:r>
          </a:p>
          <a:p>
            <a:r>
              <a:rPr lang="en-US" dirty="0"/>
              <a:t>Is responsible for accepting that query, fetching the data, and returning it to the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Searching for a product in on online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Searching for hotel locations within a specific state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Accepts new and edited data when users of a website or application interact with them</a:t>
            </a:r>
          </a:p>
          <a:p>
            <a:r>
              <a:rPr lang="en-US" dirty="0"/>
              <a:t>The client can change information in a database from the browser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posting articles to a CMS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uploading photos to a social media profile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updating their customer information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Databases: The brains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962400"/>
            <a:ext cx="4881563" cy="2400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7800" y="6224788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: </a:t>
            </a:r>
            <a:r>
              <a:rPr lang="en-US" sz="1200" dirty="0" err="1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3483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09861" cy="4495799"/>
          </a:xfrm>
        </p:spPr>
        <p:txBody>
          <a:bodyPr/>
          <a:lstStyle/>
          <a:p>
            <a:r>
              <a:rPr lang="en-US" dirty="0"/>
              <a:t>Any software on the server that connects an application’s front end to its back end</a:t>
            </a:r>
          </a:p>
          <a:p>
            <a:r>
              <a:rPr lang="en-US" dirty="0"/>
              <a:t>Think of it as plumbing for your site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pipes any communication, like requests and responses, back and forth between your application and server/database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you don’t see middleware, but it’s there and it has to be reliable and always do what’s expected of it</a:t>
            </a:r>
          </a:p>
          <a:p>
            <a:endParaRPr lang="en-US" dirty="0"/>
          </a:p>
          <a:p>
            <a:r>
              <a:rPr lang="en-US" dirty="0"/>
              <a:t>Middleware (server-side software) facilitates client-server connectivity, forming a middle layer between the app(s) and the network</a:t>
            </a:r>
          </a:p>
          <a:p>
            <a:r>
              <a:rPr lang="en-US" dirty="0"/>
              <a:t>Can be multi-layered, organized into different layers of a site, whether it’s the presentation layer or the business layer</a:t>
            </a:r>
          </a:p>
          <a:p>
            <a:r>
              <a:rPr lang="en-US" dirty="0"/>
              <a:t>Web APIs can play into the stack, providing a bridge between the business layer and presentation layer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Middleware: The plumbing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1722237"/>
            <a:ext cx="150495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37" y="3753276"/>
            <a:ext cx="4467225" cy="233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4143" y="59575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Image : </a:t>
            </a:r>
            <a:r>
              <a:rPr lang="en-US" sz="1200" dirty="0" err="1">
                <a:hlinkClick r:id="rId4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34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Can choose from a variety of languages and frameworks depending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type of application being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specific processing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components already exist on the back end</a:t>
            </a:r>
          </a:p>
          <a:p>
            <a:r>
              <a:rPr lang="en-US" dirty="0"/>
              <a:t>Languages will differ in file size, performance, compatibility, how many lines of code required, and the style of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back-end scripting languages are object-oriented programming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languages may be compiled rather than interpreted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affects load time, readability, and processing power required to run the application</a:t>
            </a:r>
          </a:p>
          <a:p>
            <a:r>
              <a:rPr lang="en-US" dirty="0"/>
              <a:t>Big hitters in back-end programming, like: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C# and C++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.NET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Node.js</a:t>
            </a:r>
          </a:p>
          <a:p>
            <a:r>
              <a:rPr lang="en-US" dirty="0"/>
              <a:t>Frameworks that developers use as scaffolding to build server-side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Django (for Python)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Spring framework (for Java)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Node.js including </a:t>
            </a:r>
            <a:r>
              <a:rPr lang="en-US" dirty="0" err="1"/>
              <a:t>MeteorJS</a:t>
            </a:r>
            <a:r>
              <a:rPr lang="en-US" dirty="0"/>
              <a:t> and </a:t>
            </a:r>
            <a:r>
              <a:rPr lang="en-US" dirty="0" err="1"/>
              <a:t>ExpressJS</a:t>
            </a:r>
            <a:r>
              <a:rPr lang="en-US" dirty="0"/>
              <a:t> (for JavaScript with Node.js)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Ruby on Rails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Symfony</a:t>
            </a:r>
            <a:r>
              <a:rPr lang="en-US" dirty="0"/>
              <a:t> (for PHP)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Programming languages &amp; frameworks: The nuts &amp; bolts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743200"/>
            <a:ext cx="3190291" cy="1925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76" y="4800600"/>
            <a:ext cx="2312424" cy="16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Can’t talk about the back-end portion of an application these days without touching on APIs (application programming interfaces)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Connect software, applications, databases, and services together seamlessly</a:t>
            </a:r>
          </a:p>
          <a:p>
            <a:r>
              <a:rPr lang="en-US" dirty="0"/>
              <a:t>Plays an integral role in how most server-side software architectures are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Replacing more complicated programming to allow software to communicate and data to be transferred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APIs: Crucial tech in Back-End programming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6905625" cy="3562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647185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: </a:t>
            </a:r>
            <a:r>
              <a:rPr lang="en-US" sz="1200" dirty="0" err="1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98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Front-end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/>
              <a:t>User Interface elements</a:t>
            </a:r>
          </a:p>
          <a:p>
            <a:r>
              <a:rPr lang="en-IN" dirty="0"/>
              <a:t>Mark-up and web languages such as HTML, CSS, JavaScript and supporting libraries</a:t>
            </a:r>
          </a:p>
          <a:p>
            <a:r>
              <a:rPr lang="en-IN" dirty="0"/>
              <a:t>Asynchronous request handling and AJAX</a:t>
            </a:r>
          </a:p>
          <a:p>
            <a:r>
              <a:rPr lang="en-IN" dirty="0"/>
              <a:t>Single-page applications (with frameworks like React, AngularJS or Vue.js)</a:t>
            </a:r>
          </a:p>
          <a:p>
            <a:r>
              <a:rPr lang="en-IN" dirty="0"/>
              <a:t>Web performance </a:t>
            </a:r>
          </a:p>
          <a:p>
            <a:r>
              <a:rPr lang="en-IN" dirty="0"/>
              <a:t>Responsive web design</a:t>
            </a:r>
          </a:p>
          <a:p>
            <a:r>
              <a:rPr lang="en-IN" dirty="0"/>
              <a:t>Cross-browser compatibility issues and workarounds</a:t>
            </a:r>
          </a:p>
          <a:p>
            <a:r>
              <a:rPr lang="en-IN" dirty="0"/>
              <a:t>End-to-end testing with a headless browser</a:t>
            </a:r>
          </a:p>
          <a:p>
            <a:r>
              <a:rPr lang="en-IN" dirty="0"/>
              <a:t>Build automation to transform and bundle JavaScript files, reduce images size</a:t>
            </a:r>
          </a:p>
          <a:p>
            <a:r>
              <a:rPr lang="en-IN" dirty="0"/>
              <a:t>Search engine optimization</a:t>
            </a:r>
          </a:p>
          <a:p>
            <a:r>
              <a:rPr lang="en-IN" dirty="0"/>
              <a:t>Accessibility concerns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Focus is 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880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</a:t>
            </a:r>
            <a:r>
              <a:rPr lang="en-US" dirty="0" err="1"/>
              <a:t>WebServers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82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computers that host websites must have web server software</a:t>
            </a:r>
          </a:p>
          <a:p>
            <a:endParaRPr lang="en-US" dirty="0"/>
          </a:p>
          <a:p>
            <a:r>
              <a:rPr lang="en-US" dirty="0"/>
              <a:t>Software and hardware that uses HTTP (Hypertext Transfer Protocol)to respond to client requests made over the World Wide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Main job of a web server is to display website content through storing, processing and delivering webpages to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support SMTP (Simple Mail Transfer Protocol) and FTP (File Transfer Protocol), used for email, file transfer and storage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server hardware is connected to the internet and allows data to be exchanged with other connected 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software controls how a user accesses hosted files</a:t>
            </a:r>
          </a:p>
          <a:p>
            <a:endParaRPr lang="en-US" dirty="0"/>
          </a:p>
          <a:p>
            <a:r>
              <a:rPr lang="en-US" dirty="0"/>
              <a:t>Used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hosting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hosting of data for websites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Defined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454786"/>
            <a:ext cx="3390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78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Accessed through the domain names of websites and ensures the delivery of the site's content to the requesting user</a:t>
            </a:r>
          </a:p>
          <a:p>
            <a:r>
              <a:rPr lang="en-US" dirty="0"/>
              <a:t>The software side at least an HTTP server - understand HTTP and URLs</a:t>
            </a:r>
          </a:p>
          <a:p>
            <a:r>
              <a:rPr lang="en-US" dirty="0"/>
              <a:t>The hardware side, a computer that stores web server software and other files related to a website, such as HTML documents, images and JavaScript files</a:t>
            </a:r>
          </a:p>
          <a:p>
            <a:endParaRPr lang="en-US" dirty="0"/>
          </a:p>
          <a:p>
            <a:r>
              <a:rPr lang="en-US" dirty="0"/>
              <a:t>A user needs a file hosted on web server</a:t>
            </a:r>
          </a:p>
          <a:p>
            <a:pPr lvl="1"/>
            <a:r>
              <a:rPr lang="en-US" dirty="0"/>
              <a:t>A person will specify a URL in a web browser's address bar</a:t>
            </a:r>
          </a:p>
          <a:p>
            <a:pPr lvl="1"/>
            <a:r>
              <a:rPr lang="en-US" dirty="0"/>
              <a:t>The web browser will then obtain the IP address of the domain name -- translating the URL through DNS (Domain Name System) </a:t>
            </a:r>
          </a:p>
          <a:p>
            <a:pPr lvl="1"/>
            <a:r>
              <a:rPr lang="en-US" dirty="0"/>
              <a:t>The browser will then request the specific file from the web server by an HTTP request</a:t>
            </a:r>
          </a:p>
          <a:p>
            <a:pPr lvl="1"/>
            <a:r>
              <a:rPr lang="en-US" dirty="0"/>
              <a:t>When the request is received by the web server,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HTTP server will accept the request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find the content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send it back to the browser through HTTP</a:t>
            </a:r>
          </a:p>
          <a:p>
            <a:pPr lvl="1"/>
            <a:r>
              <a:rPr lang="en-US" dirty="0"/>
              <a:t>If the requested page does not exist or if something goes wrong, the web server will respond with an error message. The browser will then be able to display the webpage.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299" y="2590800"/>
            <a:ext cx="4360053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24352" y="504815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 : </a:t>
            </a:r>
            <a:r>
              <a:rPr lang="en-US" sz="1200" dirty="0" err="1">
                <a:hlinkClick r:id="rId3"/>
              </a:rPr>
              <a:t>stackoverflow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Server -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web server can be used to serve either static or dynamic content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Static refers to the content being shown as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Dynamic content can be updated and changed</a:t>
            </a:r>
          </a:p>
          <a:p>
            <a:endParaRPr lang="en-US" dirty="0"/>
          </a:p>
          <a:p>
            <a:r>
              <a:rPr lang="en-US" dirty="0"/>
              <a:t>A static web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 of a computer and HTTP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Considered static because the sever will send hosted files as is to a browser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Dynamic web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 of a web server and other software such as an application server and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Considered dynamic because the application server can be used to update any hosted files before they are sent to a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generate content when it is requested from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is more flexible, it is also more complicated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Dynamic vs. static web servers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05000"/>
            <a:ext cx="4758606" cy="2852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82200" y="4838943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 : </a:t>
            </a:r>
            <a:r>
              <a:rPr lang="en-US" sz="1200" dirty="0" err="1">
                <a:hlinkClick r:id="rId3"/>
              </a:rPr>
              <a:t>TutorialsPoint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</a:t>
            </a:r>
            <a:r>
              <a:rPr lang="en-IN"/>
              <a:t>Web servers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Apache HTTP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Developed by Apache Software Foundation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Free and open source web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Windows, Mac OS X, Unix, Linux, Solaris and other operating systems</a:t>
            </a:r>
          </a:p>
          <a:p>
            <a:endParaRPr lang="en-US" dirty="0"/>
          </a:p>
          <a:p>
            <a:r>
              <a:rPr lang="en-US" dirty="0"/>
              <a:t>Microsoft Internet Information Services (IIS)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Developed by Microsoft for Microsoft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open sourced, but widely used</a:t>
            </a:r>
          </a:p>
          <a:p>
            <a:endParaRPr lang="en-US" dirty="0"/>
          </a:p>
          <a:p>
            <a:r>
              <a:rPr lang="en-US" dirty="0"/>
              <a:t>Nginx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popular open source web server for administrators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very light resource utilization and scalability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handle many concurrent sessions due to its event-driven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as a proxy server and load balancer</a:t>
            </a:r>
          </a:p>
          <a:p>
            <a:endParaRPr lang="en-US" dirty="0"/>
          </a:p>
          <a:p>
            <a:r>
              <a:rPr lang="en-US" dirty="0"/>
              <a:t>Sun Java System Web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free web server from Sun Microsystems that can run on Windows, Linux and Unix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Well-equipped to handle medium to large websites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31996"/>
            <a:ext cx="147637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2671491"/>
            <a:ext cx="149542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38" y="3882411"/>
            <a:ext cx="1031062" cy="1074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5486400"/>
            <a:ext cx="1843462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Server Side Scripting</a:t>
            </a:r>
          </a:p>
        </p:txBody>
      </p:sp>
    </p:spTree>
    <p:extLst>
      <p:ext uri="{BB962C8B-B14F-4D97-AF65-F5344CB8AC3E}">
        <p14:creationId xmlns:p14="http://schemas.microsoft.com/office/powerpoint/2010/main" val="883337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Scripting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technique used in web development which involves employing scripts on a web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produce a response customized for each user's (client's) request to the website</a:t>
            </a:r>
          </a:p>
          <a:p>
            <a:r>
              <a:rPr lang="en-US" dirty="0"/>
              <a:t>Scripts can be written in server-side scripting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PhP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JSP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ASP </a:t>
            </a:r>
            <a:r>
              <a:rPr lang="en-US" dirty="0" err="1"/>
              <a:t>.net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</a:t>
            </a:r>
          </a:p>
          <a:p>
            <a:r>
              <a:rPr lang="en-US" dirty="0"/>
              <a:t>Is often used to provide a customized interface for the user</a:t>
            </a:r>
          </a:p>
          <a:p>
            <a:r>
              <a:rPr lang="en-US" dirty="0"/>
              <a:t>Scripts may assemble client characteristics for use in customizing the response based on those characteristics, the user's requirements, access rights, etc.</a:t>
            </a:r>
          </a:p>
          <a:p>
            <a:r>
              <a:rPr lang="en-US" dirty="0"/>
              <a:t>Enables the website owner to hide the source code that generates the interface, whereas with client-side scripting, the user has access to all the code received by the client</a:t>
            </a:r>
          </a:p>
          <a:p>
            <a:r>
              <a:rPr lang="en-US" dirty="0"/>
              <a:t>A down-side to the use of server-side scripting is that the client needs to make further requests over the network to the server in order to show new information to the user via the web browser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362200"/>
            <a:ext cx="3190291" cy="19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81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Server-side script basics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Runs on a server, embedded in the site’s code</a:t>
            </a:r>
          </a:p>
          <a:p>
            <a:r>
              <a:rPr lang="en-US" dirty="0"/>
              <a:t>Facilitates the transfer of data from server to browser, bringing pages to life in the browser</a:t>
            </a:r>
          </a:p>
          <a:p>
            <a:r>
              <a:rPr lang="en-US" dirty="0"/>
              <a:t>Designed to interact with back-end permanent storage, like databases, </a:t>
            </a:r>
          </a:p>
          <a:p>
            <a:r>
              <a:rPr lang="en-US" dirty="0"/>
              <a:t>Runs on-call. When a webpage is “called up,” or when parts of pages are “posted back” to the server with AJAX, server-side scripts process and return data</a:t>
            </a:r>
          </a:p>
          <a:p>
            <a:r>
              <a:rPr lang="en-US" dirty="0"/>
              <a:t>Powers functions in dynamic web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saving and retrieving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navigating between other pages</a:t>
            </a:r>
          </a:p>
          <a:p>
            <a:r>
              <a:rPr lang="en-US" dirty="0"/>
              <a:t>Build application programming interfaces (APIs)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control what data and software a site shares with other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210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server-side languages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most popular server-side language on the web, PHP is designed to pull and edit information in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commonly bundled with databases written in the SQL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PHP-powered sites: WordPress, Wikipedia, Facebook</a:t>
            </a:r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fewer lines of code, is fast, making it ideal for getting things to market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Emphasis is on readability and simplicity, which makes it great for beginners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oldest of the scripting languages, is powerful, and works well in object-oriented designs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Python-powered sites: YouTube, Google, The Washington Post</a:t>
            </a:r>
          </a:p>
          <a:p>
            <a:endParaRPr lang="en-US" dirty="0"/>
          </a:p>
          <a:p>
            <a:r>
              <a:rPr lang="en-US" dirty="0"/>
              <a:t>Ruby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Handles complicated logic on the database side of site </a:t>
            </a:r>
            <a:r>
              <a:rPr lang="en-US" dirty="0" err="1"/>
              <a:t>vrey</a:t>
            </a:r>
            <a:r>
              <a:rPr lang="en-US" dirty="0"/>
              <a:t> well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Great for startups, easy maintenance, and high-traffic demands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developers to use the Ruby on Rails framework, which has vast libraries of code to streamline back-end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Ruby-powered sites: Hulu, Twitter (originally), Living Social, Basecamp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64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server-side languages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C#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Language of Microsoft’s .NET Framework—the most popular framework on the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Combines productivity and versatility by blending the best aspects of the C and C++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Excellent for developing Windows applications, and can be used to build iOS, Android mobile apps with the help of a cross-platform technology like </a:t>
            </a:r>
            <a:r>
              <a:rPr lang="en-US" dirty="0" err="1"/>
              <a:t>Xamarin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Comes with a huge ecosystem of add-on software components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“Compile once, run anywhere” is its motto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Excellent for enterprise-level applications, high-traffic sites, and Android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 sites: Twitter, Verizon, AT&amp;T, Salesforce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7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Back-end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/>
              <a:t>Software Architecture</a:t>
            </a:r>
          </a:p>
          <a:p>
            <a:r>
              <a:rPr lang="en-IN" dirty="0"/>
              <a:t>Application Business Logic</a:t>
            </a:r>
          </a:p>
          <a:p>
            <a:r>
              <a:rPr lang="en-IN" dirty="0"/>
              <a:t>Application Data Access</a:t>
            </a:r>
          </a:p>
          <a:p>
            <a:r>
              <a:rPr lang="en-IN" dirty="0"/>
              <a:t>Database management</a:t>
            </a:r>
          </a:p>
          <a:p>
            <a:r>
              <a:rPr lang="en-IN" dirty="0"/>
              <a:t>Scripting languages like JavaScript, Node.js, PHP, Python, Ruby, Java etc.</a:t>
            </a:r>
          </a:p>
          <a:p>
            <a:r>
              <a:rPr lang="en-IN" dirty="0"/>
              <a:t>Automated testing frameworks for the language being used</a:t>
            </a:r>
          </a:p>
          <a:p>
            <a:r>
              <a:rPr lang="en-IN" dirty="0"/>
              <a:t>Scalability</a:t>
            </a:r>
          </a:p>
          <a:p>
            <a:r>
              <a:rPr lang="en-IN" dirty="0"/>
              <a:t>High availability</a:t>
            </a:r>
          </a:p>
          <a:p>
            <a:r>
              <a:rPr lang="en-IN" dirty="0"/>
              <a:t>Security concerns, authentication and authorization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Focus is 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764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Server Side Scripting</a:t>
            </a:r>
          </a:p>
        </p:txBody>
      </p:sp>
    </p:spTree>
    <p:extLst>
      <p:ext uri="{BB962C8B-B14F-4D97-AF65-F5344CB8AC3E}">
        <p14:creationId xmlns:p14="http://schemas.microsoft.com/office/powerpoint/2010/main" val="576427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Scripting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technique used in web development which involves employing scripts on a web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produce a response customized for each user's (client's) request to the website</a:t>
            </a:r>
          </a:p>
          <a:p>
            <a:r>
              <a:rPr lang="en-US" dirty="0"/>
              <a:t>Scripts can be written in server-side scripting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PhP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JSP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ASP </a:t>
            </a:r>
            <a:r>
              <a:rPr lang="en-US" dirty="0" err="1"/>
              <a:t>.net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</a:t>
            </a:r>
          </a:p>
          <a:p>
            <a:r>
              <a:rPr lang="en-US" dirty="0"/>
              <a:t>Is often used to provide a customized interface for the user</a:t>
            </a:r>
          </a:p>
          <a:p>
            <a:r>
              <a:rPr lang="en-US" dirty="0"/>
              <a:t>Scripts may assemble client characteristics for use in customizing the response based on those characteristics, the user's requirements, access rights, etc.</a:t>
            </a:r>
          </a:p>
          <a:p>
            <a:r>
              <a:rPr lang="en-US" dirty="0"/>
              <a:t>Enables the website owner to hide the source code that generates the interface, whereas with client-side scripting, the user has access to all the code received by the client</a:t>
            </a:r>
          </a:p>
          <a:p>
            <a:r>
              <a:rPr lang="en-US" dirty="0"/>
              <a:t>A down-side to the use of server-side scripting is that the client needs to make further requests over the network to the server in order to show new information to the user via the web browser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362200"/>
            <a:ext cx="3190291" cy="19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2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Server-side script basics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Runs on a server, embedded in the site’s code</a:t>
            </a:r>
          </a:p>
          <a:p>
            <a:r>
              <a:rPr lang="en-US" dirty="0"/>
              <a:t>Facilitates the transfer of data from server to browser, bringing pages to life in the browser</a:t>
            </a:r>
          </a:p>
          <a:p>
            <a:r>
              <a:rPr lang="en-US" dirty="0"/>
              <a:t>Designed to interact with back-end permanent storage, like databases, </a:t>
            </a:r>
          </a:p>
          <a:p>
            <a:r>
              <a:rPr lang="en-US" dirty="0"/>
              <a:t>Runs on-call. When a webpage is “called up,” or when parts of pages are “posted back” to the server with AJAX, server-side scripts process and return data</a:t>
            </a:r>
          </a:p>
          <a:p>
            <a:r>
              <a:rPr lang="en-US" dirty="0"/>
              <a:t>Powers functions in dynamic web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saving and retrieving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navigating between other pages</a:t>
            </a:r>
          </a:p>
          <a:p>
            <a:r>
              <a:rPr lang="en-US" dirty="0"/>
              <a:t>Build application programming interfaces (APIs)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control what data and software a site shares with other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908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server-side languages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most popular server-side language on the web, PHP is designed to pull and edit information in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commonly bundled with databases written in the SQL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PHP-powered sites: WordPress, Wikipedia, Facebook</a:t>
            </a:r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fewer lines of code, is fast, making it ideal for getting things to market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Emphasis is on readability and simplicity, which makes it great for beginners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oldest of the scripting languages, is powerful, and works well in object-oriented designs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Python-powered sites: YouTube, Google, The Washington Post</a:t>
            </a:r>
          </a:p>
          <a:p>
            <a:endParaRPr lang="en-US" dirty="0"/>
          </a:p>
          <a:p>
            <a:r>
              <a:rPr lang="en-US" dirty="0"/>
              <a:t>Ruby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Handles complicated logic on the database side of site </a:t>
            </a:r>
            <a:r>
              <a:rPr lang="en-US" dirty="0" err="1"/>
              <a:t>vrey</a:t>
            </a:r>
            <a:r>
              <a:rPr lang="en-US" dirty="0"/>
              <a:t> well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Great for startups, easy maintenance, and high-traffic demands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developers to use the Ruby on Rails framework, which has vast libraries of code to streamline back-end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Ruby-powered sites: Hulu, Twitter (originally), Living Social, Basecamp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711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server-side languages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C#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Language of Microsoft’s .NET Framework—the most popular framework on the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Combines productivity and versatility by blending the best aspects of the C and C++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Excellent for developing Windows applications, and can be used to build iOS, Android mobile apps with the help of a cross-platform technology like </a:t>
            </a:r>
            <a:r>
              <a:rPr lang="en-US" dirty="0" err="1"/>
              <a:t>Xamarin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Comes with a huge ecosystem of add-on software components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“Compile once, run anywhere” is its motto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Excellent for enterprise-level applications, high-traffic sites, and Android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 sites: Twitter, Verizon, AT&amp;T, Salesforce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811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TechStacks</a:t>
            </a:r>
          </a:p>
        </p:txBody>
      </p:sp>
    </p:spTree>
    <p:extLst>
      <p:ext uri="{BB962C8B-B14F-4D97-AF65-F5344CB8AC3E}">
        <p14:creationId xmlns:p14="http://schemas.microsoft.com/office/powerpoint/2010/main" val="2604816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842953" cy="4648199"/>
          </a:xfrm>
        </p:spPr>
        <p:txBody>
          <a:bodyPr/>
          <a:lstStyle/>
          <a:p>
            <a:r>
              <a:rPr lang="en-US" dirty="0"/>
              <a:t>Is the combination of programming languages, tools and frameworks that the developers use to create web and mobile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main components to any application, known as client side and server side, also popular as front end and back end</a:t>
            </a:r>
          </a:p>
          <a:p>
            <a:endParaRPr lang="en-US" dirty="0"/>
          </a:p>
          <a:p>
            <a:r>
              <a:rPr lang="en-US" dirty="0"/>
              <a:t>A stack is created when one layer of application is built atop the 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the help of codes and hardware modules ranging from generic to specific</a:t>
            </a:r>
          </a:p>
          <a:p>
            <a:endParaRPr lang="en-US" dirty="0"/>
          </a:p>
          <a:p>
            <a:r>
              <a:rPr lang="en-US" dirty="0"/>
              <a:t>A stack contains different layers of components/servers that developers use to build software applications and solutions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7444"/>
            <a:ext cx="5330490" cy="3033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800" y="54864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 : </a:t>
            </a:r>
            <a:r>
              <a:rPr lang="en-US" sz="1200" dirty="0" err="1">
                <a:hlinkClick r:id="rId3"/>
              </a:rPr>
              <a:t>hackernoon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8418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Client-side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where the real interaction with the user happens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user will interact with the website, the web app or a mobile app depending on what he is using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Three main technologies in front end: HTML, CSS and JavaScript</a:t>
            </a:r>
          </a:p>
          <a:p>
            <a:endParaRPr lang="en-US" dirty="0"/>
          </a:p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The back end consists of a server, an application (OS, Web server, Programming language, Web framework), and a database</a:t>
            </a:r>
          </a:p>
          <a:p>
            <a:pPr lvl="1"/>
            <a:r>
              <a:rPr lang="en-US" dirty="0"/>
              <a:t>Umbrella term used for websites where developers perform the following functions like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programming the business logic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server side hosting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app deployments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integrating with databases </a:t>
            </a:r>
          </a:p>
          <a:p>
            <a:endParaRPr lang="en-US" dirty="0"/>
          </a:p>
          <a:p>
            <a:r>
              <a:rPr lang="en-US" dirty="0"/>
              <a:t>Common Stacks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.net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LAMP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 / MERN / MEVN / MEEN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Deciphered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733800"/>
            <a:ext cx="48672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9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.net</a:t>
            </a:r>
            <a:r>
              <a:rPr lang="en-IN" dirty="0"/>
              <a:t>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533661" cy="5029199"/>
          </a:xfrm>
        </p:spPr>
        <p:txBody>
          <a:bodyPr/>
          <a:lstStyle/>
          <a:p>
            <a:r>
              <a:rPr lang="en-US" dirty="0"/>
              <a:t>Developed by Microsoft</a:t>
            </a:r>
          </a:p>
          <a:p>
            <a:r>
              <a:rPr lang="en-US" dirty="0"/>
              <a:t>Is a feature rich, thoroughly battle tested framework that lets to build dynamic and interactive web apps</a:t>
            </a:r>
          </a:p>
          <a:p>
            <a:r>
              <a:rPr lang="en-US" dirty="0"/>
              <a:t>Subset of Overflow Stack, a comprehensive tech stack that fulfils all the requirements of web front-end, database and .NET developers</a:t>
            </a:r>
          </a:p>
          <a:p>
            <a:r>
              <a:rPr lang="en-US" dirty="0"/>
              <a:t>C# language and .NET framework form the centerpiece </a:t>
            </a:r>
          </a:p>
          <a:p>
            <a:r>
              <a:rPr lang="en-US" dirty="0"/>
              <a:t>Capable of supporting a wide variety of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right from small scale server side web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huge enterprise-level, transaction processing systems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.NET Stack has about 60 frameworks, platforms, SDKs, IDEs, SOA, libraries, etc. spread over 13 layers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143001"/>
            <a:ext cx="2809875" cy="523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64770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 : </a:t>
            </a:r>
            <a:r>
              <a:rPr lang="en-US" sz="1200" dirty="0" err="1">
                <a:hlinkClick r:id="rId3"/>
              </a:rPr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3588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Made of all open source software components is the one of the earliest stacks to get popular</a:t>
            </a:r>
          </a:p>
          <a:p>
            <a:r>
              <a:rPr lang="en-IN" dirty="0"/>
              <a:t>The most traditional stack model around, and very solid</a:t>
            </a:r>
          </a:p>
          <a:p>
            <a:endParaRPr lang="en-IN" dirty="0"/>
          </a:p>
          <a:p>
            <a:r>
              <a:rPr lang="en-IN" dirty="0"/>
              <a:t>The main components 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Linux operating system,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Apache HTTP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MySQL RDBMS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PHP programming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PHP is interchangeable with the languages Perl and Python.</a:t>
            </a:r>
          </a:p>
          <a:p>
            <a:endParaRPr lang="en-IN" dirty="0"/>
          </a:p>
          <a:p>
            <a:r>
              <a:rPr lang="en-IN" dirty="0"/>
              <a:t>Variations of LAMP include: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WAMP (Windows/Apache/MySQL/PHP): uses IIS server.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LAPP (Linux/Apache/PostgreSQL/PHP):uses PostgreSQL database variation that’s configured to work with enterprise-level projects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MAMP (Mac OS X/Apache/MySQL/PHP): Mac OS X operating system variation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XAMP (Linux, Mac OS X, Windows/Apache/MySQL/PHP, Perl): More complete bundle, and runs on Linux, Windows, and Mac operating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Linux, Apache, MySQL, Python / Perl/ </a:t>
            </a:r>
            <a:r>
              <a:rPr lang="en-IN" dirty="0" err="1"/>
              <a:t>Php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81100"/>
            <a:ext cx="2552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3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– Back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1355429"/>
            <a:ext cx="8867775" cy="4362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4400" y="5943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Image Source : Back4App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6572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ME(A/R/V)N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05061" cy="4648199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Open source, free </a:t>
            </a:r>
            <a:r>
              <a:rPr lang="en-IN" dirty="0" err="1"/>
              <a:t>Javascript</a:t>
            </a:r>
            <a:r>
              <a:rPr lang="en-IN" dirty="0"/>
              <a:t> software stack developers use for building dynamic web apps and websites</a:t>
            </a:r>
          </a:p>
          <a:p>
            <a:r>
              <a:rPr lang="en-IN" dirty="0"/>
              <a:t>Supports MVC pattern</a:t>
            </a:r>
          </a:p>
          <a:p>
            <a:endParaRPr lang="en-IN" dirty="0"/>
          </a:p>
          <a:p>
            <a:r>
              <a:rPr lang="en-IN" dirty="0"/>
              <a:t>Components 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MongoDB — a NoSQL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Express.js — a web app framework that runs on Node.js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Angular JS (or Angular) </a:t>
            </a:r>
            <a:r>
              <a:rPr lang="en-IN" dirty="0" err="1"/>
              <a:t>Javascript</a:t>
            </a:r>
            <a:r>
              <a:rPr lang="en-IN" dirty="0"/>
              <a:t> MVC framework that run in browser JavaScript engines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Node.js — an execution domain for event-driven server-side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/>
              <a:t>Programs are coded in JavaScript - helps language uniformity</a:t>
            </a:r>
          </a:p>
          <a:p>
            <a:r>
              <a:rPr lang="en-IN" dirty="0"/>
              <a:t>Makes it easier for developer working on the client side, understand the codes of the server side</a:t>
            </a:r>
          </a:p>
          <a:p>
            <a:r>
              <a:rPr lang="en-IN" dirty="0"/>
              <a:t>Uses JSON for data transfer</a:t>
            </a:r>
          </a:p>
          <a:p>
            <a:endParaRPr lang="en-IN" dirty="0"/>
          </a:p>
          <a:p>
            <a:r>
              <a:rPr lang="en-IN" dirty="0"/>
              <a:t>The variation of MEAN include: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MERN: MongoDB, Express.js, React.js and Node.js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MEVN: MongoDB, Express.js, Vue.js and Node.js.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MEEN: MongoDB, Express.js, Ember.js and Node.js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MongoDB, Express, Angular,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057400"/>
            <a:ext cx="28670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0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Ruby on Rails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Facilitates quick app development thanks to its rich repository of gems — library integrations</a:t>
            </a:r>
          </a:p>
          <a:p>
            <a:r>
              <a:rPr lang="en-US" dirty="0"/>
              <a:t>Highly scalable and it follows the </a:t>
            </a:r>
            <a:r>
              <a:rPr lang="en-US" dirty="0" err="1"/>
              <a:t>ActiveRecord</a:t>
            </a:r>
            <a:r>
              <a:rPr lang="en-US" dirty="0"/>
              <a:t> pattern </a:t>
            </a:r>
          </a:p>
          <a:p>
            <a:r>
              <a:rPr lang="en-US" dirty="0"/>
              <a:t>Compatible with MySQL on the back end.</a:t>
            </a:r>
          </a:p>
          <a:p>
            <a:endParaRPr lang="en-US" dirty="0"/>
          </a:p>
          <a:p>
            <a:r>
              <a:rPr lang="en-US" dirty="0"/>
              <a:t>Has its own built in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abstract away the lower data base commands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write the codes in Active Record syntax and then swap it with lower level database specific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Useful when you don’t use too much database specific 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81200"/>
            <a:ext cx="152672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 - Elements</a:t>
            </a:r>
          </a:p>
        </p:txBody>
      </p:sp>
    </p:spTree>
    <p:extLst>
      <p:ext uri="{BB962C8B-B14F-4D97-AF65-F5344CB8AC3E}">
        <p14:creationId xmlns:p14="http://schemas.microsoft.com/office/powerpoint/2010/main" val="9488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Frontend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/>
              <a:t>Not just about the beautification of the web / mobile interfaces</a:t>
            </a:r>
          </a:p>
          <a:p>
            <a:endParaRPr lang="en-IN" dirty="0"/>
          </a:p>
          <a:p>
            <a:r>
              <a:rPr lang="en-IN" dirty="0"/>
              <a:t>Involves elements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Content 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Styling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Interaction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/>
              <a:t>Deals with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Rendering of the content on the browsers / within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Beautification of content rendered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Interaction carried out by user on web pages / mobile apps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Building blocks – HTML + CSS + JS!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267023"/>
            <a:ext cx="4188753" cy="16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Structure of the page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foundation of websites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essential for search engine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vital to provide the style and the interaction that the reader will ultimately use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Hyper Text Meta Language (HTML)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at the very center of it all regardless of how complex the site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uses tags, as opposed to a programming language, in order to identify all the various types of content out there on every single webpage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in a newspaper article, a header, sub header, text body and other things are present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HTML works in the exact same way to label all the stuff on the webpage, except it uses HTML tags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a JavaScript webpage, is comprised of HTML tags corresponding to each element on the webpage and every single content type is bundled into HTML tags as well.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Markup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04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5187</Words>
  <Application>Microsoft Office PowerPoint</Application>
  <PresentationFormat>Widescreen</PresentationFormat>
  <Paragraphs>624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FrontEnds</vt:lpstr>
      <vt:lpstr>WebApps</vt:lpstr>
      <vt:lpstr>Front end and back end</vt:lpstr>
      <vt:lpstr> Front-end </vt:lpstr>
      <vt:lpstr>Back-end</vt:lpstr>
      <vt:lpstr>Front end – Back end</vt:lpstr>
      <vt:lpstr>FrontEnd - Elements</vt:lpstr>
      <vt:lpstr>Frontend </vt:lpstr>
      <vt:lpstr>Content Structure</vt:lpstr>
      <vt:lpstr>Styling</vt:lpstr>
      <vt:lpstr>Interaction</vt:lpstr>
      <vt:lpstr>Frontend Tools Spectrum</vt:lpstr>
      <vt:lpstr> FrontEnd - Development</vt:lpstr>
      <vt:lpstr>Typical Development scenario</vt:lpstr>
      <vt:lpstr>Role of a front end developer</vt:lpstr>
      <vt:lpstr>Web Platform</vt:lpstr>
      <vt:lpstr>Web Platform</vt:lpstr>
      <vt:lpstr>Web Platform</vt:lpstr>
      <vt:lpstr>Web Platform</vt:lpstr>
      <vt:lpstr>Web Platform</vt:lpstr>
      <vt:lpstr>FrondEnd - Frameworks </vt:lpstr>
      <vt:lpstr>Why frameworks?</vt:lpstr>
      <vt:lpstr>React</vt:lpstr>
      <vt:lpstr>Angular 2 </vt:lpstr>
      <vt:lpstr>Vue</vt:lpstr>
      <vt:lpstr>Ember</vt:lpstr>
      <vt:lpstr>Backbone/Marionette</vt:lpstr>
      <vt:lpstr>Compared </vt:lpstr>
      <vt:lpstr>Backend </vt:lpstr>
      <vt:lpstr>Server side</vt:lpstr>
      <vt:lpstr>Server side</vt:lpstr>
      <vt:lpstr>Server side architecture</vt:lpstr>
      <vt:lpstr>Server side architecture</vt:lpstr>
      <vt:lpstr>Backend - Components</vt:lpstr>
      <vt:lpstr>Server side Components</vt:lpstr>
      <vt:lpstr>Server side Components</vt:lpstr>
      <vt:lpstr>Server side Components</vt:lpstr>
      <vt:lpstr>Server side Components</vt:lpstr>
      <vt:lpstr>Server side Components</vt:lpstr>
      <vt:lpstr>Backend - WebServers</vt:lpstr>
      <vt:lpstr>Web Server</vt:lpstr>
      <vt:lpstr>Web Server</vt:lpstr>
      <vt:lpstr>Web Server - Types</vt:lpstr>
      <vt:lpstr>Common Web servers</vt:lpstr>
      <vt:lpstr>Backend - Server Side Scripting</vt:lpstr>
      <vt:lpstr>Server Side Scripting</vt:lpstr>
      <vt:lpstr> Server-side script basics </vt:lpstr>
      <vt:lpstr>Popular server-side languages</vt:lpstr>
      <vt:lpstr>Popular server-side languages</vt:lpstr>
      <vt:lpstr>Backend - Server Side Scripting</vt:lpstr>
      <vt:lpstr>Server Side Scripting</vt:lpstr>
      <vt:lpstr> Server-side script basics </vt:lpstr>
      <vt:lpstr>Popular server-side languages</vt:lpstr>
      <vt:lpstr>Popular server-side languages</vt:lpstr>
      <vt:lpstr>Backend - TechStacks</vt:lpstr>
      <vt:lpstr>Tech stack</vt:lpstr>
      <vt:lpstr>Tech stack</vt:lpstr>
      <vt:lpstr>.net stack</vt:lpstr>
      <vt:lpstr>LAMP</vt:lpstr>
      <vt:lpstr>ME(A/R/V)N Stack</vt:lpstr>
      <vt:lpstr>Ruby on Rails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Bhaskar Zeminder</cp:lastModifiedBy>
  <cp:revision>232</cp:revision>
  <dcterms:created xsi:type="dcterms:W3CDTF">2018-10-16T06:13:57Z</dcterms:created>
  <dcterms:modified xsi:type="dcterms:W3CDTF">2024-02-20T18:07:53Z</dcterms:modified>
</cp:coreProperties>
</file>